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Canva Sans Bold" panose="020B0604020202020204" charset="0"/>
      <p:regular r:id="rId12"/>
    </p:embeddedFont>
    <p:embeddedFont>
      <p:font typeface="Cooper Hewitt" panose="020B0604020202020204" charset="0"/>
      <p:regular r:id="rId13"/>
    </p:embeddedFont>
    <p:embeddedFont>
      <p:font typeface="Intro Rust" panose="020B0604020202020204" charset="0"/>
      <p:regular r:id="rId14"/>
    </p:embeddedFont>
    <p:embeddedFont>
      <p:font typeface="League Spartan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7219" y="2725312"/>
            <a:ext cx="10354079" cy="506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37"/>
              </a:lnSpc>
            </a:pPr>
            <a:r>
              <a:rPr lang="en-US" sz="13580">
                <a:solidFill>
                  <a:srgbClr val="347571"/>
                </a:solidFill>
                <a:latin typeface="Intro Rust"/>
              </a:rPr>
              <a:t>FRAUD DETECTION ANALYSIS</a:t>
            </a:r>
          </a:p>
        </p:txBody>
      </p:sp>
      <p:sp>
        <p:nvSpPr>
          <p:cNvPr id="3" name="Freeform 3"/>
          <p:cNvSpPr/>
          <p:nvPr/>
        </p:nvSpPr>
        <p:spPr>
          <a:xfrm>
            <a:off x="12737401" y="866995"/>
            <a:ext cx="6546349" cy="3558833"/>
          </a:xfrm>
          <a:custGeom>
            <a:avLst/>
            <a:gdLst/>
            <a:ahLst/>
            <a:cxnLst/>
            <a:rect l="l" t="t" r="r" b="b"/>
            <a:pathLst>
              <a:path w="6546349" h="3558833">
                <a:moveTo>
                  <a:pt x="0" y="0"/>
                </a:moveTo>
                <a:lnTo>
                  <a:pt x="6546349" y="0"/>
                </a:lnTo>
                <a:lnTo>
                  <a:pt x="6546349" y="3558833"/>
                </a:lnTo>
                <a:lnTo>
                  <a:pt x="0" y="3558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Freeform 4"/>
          <p:cNvSpPr/>
          <p:nvPr/>
        </p:nvSpPr>
        <p:spPr>
          <a:xfrm>
            <a:off x="11816797" y="3759958"/>
            <a:ext cx="3166796" cy="3682321"/>
          </a:xfrm>
          <a:custGeom>
            <a:avLst/>
            <a:gdLst/>
            <a:ahLst/>
            <a:cxnLst/>
            <a:rect l="l" t="t" r="r" b="b"/>
            <a:pathLst>
              <a:path w="3166796" h="3682321">
                <a:moveTo>
                  <a:pt x="0" y="0"/>
                </a:moveTo>
                <a:lnTo>
                  <a:pt x="3166796" y="0"/>
                </a:lnTo>
                <a:lnTo>
                  <a:pt x="3166796" y="3682321"/>
                </a:lnTo>
                <a:lnTo>
                  <a:pt x="0" y="36823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15792944" y="4753516"/>
            <a:ext cx="1914973" cy="4444031"/>
          </a:xfrm>
          <a:custGeom>
            <a:avLst/>
            <a:gdLst/>
            <a:ahLst/>
            <a:cxnLst/>
            <a:rect l="l" t="t" r="r" b="b"/>
            <a:pathLst>
              <a:path w="1914973" h="4444031">
                <a:moveTo>
                  <a:pt x="0" y="0"/>
                </a:moveTo>
                <a:lnTo>
                  <a:pt x="1914973" y="0"/>
                </a:lnTo>
                <a:lnTo>
                  <a:pt x="1914973" y="4444031"/>
                </a:lnTo>
                <a:lnTo>
                  <a:pt x="0" y="4444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10708540" y="7857624"/>
            <a:ext cx="4773944" cy="1562382"/>
          </a:xfrm>
          <a:custGeom>
            <a:avLst/>
            <a:gdLst/>
            <a:ahLst/>
            <a:cxnLst/>
            <a:rect l="l" t="t" r="r" b="b"/>
            <a:pathLst>
              <a:path w="4773944" h="1562382">
                <a:moveTo>
                  <a:pt x="0" y="0"/>
                </a:moveTo>
                <a:lnTo>
                  <a:pt x="4773943" y="0"/>
                </a:lnTo>
                <a:lnTo>
                  <a:pt x="4773943" y="1562381"/>
                </a:lnTo>
                <a:lnTo>
                  <a:pt x="0" y="1562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926529" y="480120"/>
            <a:ext cx="3782010" cy="37252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7219" y="7667908"/>
            <a:ext cx="5897829" cy="70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Eugenia, Maia, Punit, Troy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475434"/>
            <a:ext cx="8757787" cy="9336131"/>
          </a:xfrm>
          <a:custGeom>
            <a:avLst/>
            <a:gdLst/>
            <a:ahLst/>
            <a:cxnLst/>
            <a:rect l="l" t="t" r="r" b="b"/>
            <a:pathLst>
              <a:path w="8757787" h="9336131">
                <a:moveTo>
                  <a:pt x="0" y="0"/>
                </a:moveTo>
                <a:lnTo>
                  <a:pt x="8757787" y="0"/>
                </a:lnTo>
                <a:lnTo>
                  <a:pt x="8757787" y="9336132"/>
                </a:lnTo>
                <a:lnTo>
                  <a:pt x="0" y="93361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144000" cy="10287000"/>
            <a:chOff x="0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47571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5" name="Freeform 5"/>
          <p:cNvSpPr/>
          <p:nvPr/>
        </p:nvSpPr>
        <p:spPr>
          <a:xfrm>
            <a:off x="2605271" y="498498"/>
            <a:ext cx="3662796" cy="3472129"/>
          </a:xfrm>
          <a:custGeom>
            <a:avLst/>
            <a:gdLst/>
            <a:ahLst/>
            <a:cxnLst/>
            <a:rect l="l" t="t" r="r" b="b"/>
            <a:pathLst>
              <a:path w="3662796" h="3472129">
                <a:moveTo>
                  <a:pt x="0" y="0"/>
                </a:moveTo>
                <a:lnTo>
                  <a:pt x="3662796" y="0"/>
                </a:lnTo>
                <a:lnTo>
                  <a:pt x="3662796" y="3472130"/>
                </a:lnTo>
                <a:lnTo>
                  <a:pt x="0" y="34721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TextBox 6"/>
          <p:cNvSpPr txBox="1"/>
          <p:nvPr/>
        </p:nvSpPr>
        <p:spPr>
          <a:xfrm>
            <a:off x="306966" y="4838596"/>
            <a:ext cx="8530069" cy="2888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4"/>
              </a:lnSpc>
              <a:spcBef>
                <a:spcPct val="0"/>
              </a:spcBef>
            </a:pPr>
            <a:r>
              <a:rPr lang="en-US" sz="5489">
                <a:solidFill>
                  <a:srgbClr val="F3F0EC"/>
                </a:solidFill>
                <a:latin typeface="Intro Rust"/>
              </a:rPr>
              <a:t>About the creditcard_fraud Dataset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54757" y="0"/>
            <a:ext cx="9144000" cy="4413463"/>
            <a:chOff x="0" y="0"/>
            <a:chExt cx="3093156" cy="14929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1492949"/>
            </a:xfrm>
            <a:custGeom>
              <a:avLst/>
              <a:gdLst/>
              <a:ahLst/>
              <a:cxnLst/>
              <a:rect l="l" t="t" r="r" b="b"/>
              <a:pathLst>
                <a:path w="3093156" h="1492949">
                  <a:moveTo>
                    <a:pt x="0" y="0"/>
                  </a:moveTo>
                  <a:lnTo>
                    <a:pt x="3093156" y="0"/>
                  </a:lnTo>
                  <a:lnTo>
                    <a:pt x="3093156" y="1492949"/>
                  </a:lnTo>
                  <a:lnTo>
                    <a:pt x="0" y="1492949"/>
                  </a:lnTo>
                  <a:close/>
                </a:path>
              </a:pathLst>
            </a:custGeom>
            <a:solidFill>
              <a:srgbClr val="347571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" name="Freeform 4"/>
          <p:cNvSpPr/>
          <p:nvPr/>
        </p:nvSpPr>
        <p:spPr>
          <a:xfrm>
            <a:off x="13300826" y="0"/>
            <a:ext cx="4258525" cy="4114800"/>
          </a:xfrm>
          <a:custGeom>
            <a:avLst/>
            <a:gdLst/>
            <a:ahLst/>
            <a:cxnLst/>
            <a:rect l="l" t="t" r="r" b="b"/>
            <a:pathLst>
              <a:path w="4258525" h="4114800">
                <a:moveTo>
                  <a:pt x="0" y="0"/>
                </a:moveTo>
                <a:lnTo>
                  <a:pt x="4258525" y="0"/>
                </a:lnTo>
                <a:lnTo>
                  <a:pt x="42585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2819980" cy="10287000"/>
          </a:xfrm>
          <a:custGeom>
            <a:avLst/>
            <a:gdLst/>
            <a:ahLst/>
            <a:cxnLst/>
            <a:rect l="l" t="t" r="r" b="b"/>
            <a:pathLst>
              <a:path w="12819980" h="10287000">
                <a:moveTo>
                  <a:pt x="0" y="0"/>
                </a:moveTo>
                <a:lnTo>
                  <a:pt x="12819980" y="0"/>
                </a:lnTo>
                <a:lnTo>
                  <a:pt x="12819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TextBox 6"/>
          <p:cNvSpPr txBox="1"/>
          <p:nvPr/>
        </p:nvSpPr>
        <p:spPr>
          <a:xfrm>
            <a:off x="12937402" y="4649160"/>
            <a:ext cx="4985374" cy="5330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347571"/>
                </a:solidFill>
                <a:latin typeface="Intro Rust"/>
              </a:rPr>
              <a:t>The total number of transactions is 3,075</a:t>
            </a:r>
          </a:p>
          <a:p>
            <a:pPr algn="ctr">
              <a:lnSpc>
                <a:spcPts val="5320"/>
              </a:lnSpc>
            </a:pPr>
            <a:endParaRPr lang="en-US" sz="3800">
              <a:solidFill>
                <a:srgbClr val="347571"/>
              </a:solidFill>
              <a:latin typeface="Intro Rust"/>
            </a:endParaRP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347571"/>
                </a:solidFill>
                <a:latin typeface="Intro Rust"/>
              </a:rPr>
              <a:t>the total amount of all the transactions is 30,369,927 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125630" y="6"/>
            <a:ext cx="9553575" cy="10286994"/>
            <a:chOff x="0" y="0"/>
            <a:chExt cx="3231703" cy="34797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31703" cy="3479798"/>
            </a:xfrm>
            <a:custGeom>
              <a:avLst/>
              <a:gdLst/>
              <a:ahLst/>
              <a:cxnLst/>
              <a:rect l="l" t="t" r="r" b="b"/>
              <a:pathLst>
                <a:path w="3231703" h="3479798">
                  <a:moveTo>
                    <a:pt x="0" y="0"/>
                  </a:moveTo>
                  <a:lnTo>
                    <a:pt x="3231703" y="0"/>
                  </a:lnTo>
                  <a:lnTo>
                    <a:pt x="3231703" y="3479798"/>
                  </a:lnTo>
                  <a:lnTo>
                    <a:pt x="0" y="3479798"/>
                  </a:lnTo>
                  <a:close/>
                </a:path>
              </a:pathLst>
            </a:custGeom>
            <a:solidFill>
              <a:srgbClr val="347571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" name="Freeform 4"/>
          <p:cNvSpPr/>
          <p:nvPr/>
        </p:nvSpPr>
        <p:spPr>
          <a:xfrm>
            <a:off x="129012" y="245722"/>
            <a:ext cx="2035367" cy="2035367"/>
          </a:xfrm>
          <a:custGeom>
            <a:avLst/>
            <a:gdLst/>
            <a:ahLst/>
            <a:cxnLst/>
            <a:rect l="l" t="t" r="r" b="b"/>
            <a:pathLst>
              <a:path w="2035367" h="2035367">
                <a:moveTo>
                  <a:pt x="0" y="0"/>
                </a:moveTo>
                <a:lnTo>
                  <a:pt x="2035367" y="0"/>
                </a:lnTo>
                <a:lnTo>
                  <a:pt x="2035367" y="2035367"/>
                </a:lnTo>
                <a:lnTo>
                  <a:pt x="0" y="2035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2293390" y="170179"/>
            <a:ext cx="2110910" cy="2110910"/>
          </a:xfrm>
          <a:custGeom>
            <a:avLst/>
            <a:gdLst/>
            <a:ahLst/>
            <a:cxnLst/>
            <a:rect l="l" t="t" r="r" b="b"/>
            <a:pathLst>
              <a:path w="2110910" h="2110910">
                <a:moveTo>
                  <a:pt x="0" y="0"/>
                </a:moveTo>
                <a:lnTo>
                  <a:pt x="2110910" y="0"/>
                </a:lnTo>
                <a:lnTo>
                  <a:pt x="2110910" y="2110910"/>
                </a:lnTo>
                <a:lnTo>
                  <a:pt x="0" y="2110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4537650" y="218371"/>
            <a:ext cx="1347071" cy="2014526"/>
          </a:xfrm>
          <a:custGeom>
            <a:avLst/>
            <a:gdLst/>
            <a:ahLst/>
            <a:cxnLst/>
            <a:rect l="l" t="t" r="r" b="b"/>
            <a:pathLst>
              <a:path w="1347071" h="2014526">
                <a:moveTo>
                  <a:pt x="0" y="0"/>
                </a:moveTo>
                <a:lnTo>
                  <a:pt x="1347071" y="0"/>
                </a:lnTo>
                <a:lnTo>
                  <a:pt x="1347071" y="2014527"/>
                </a:lnTo>
                <a:lnTo>
                  <a:pt x="0" y="2014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7" name="Freeform 7"/>
          <p:cNvSpPr/>
          <p:nvPr/>
        </p:nvSpPr>
        <p:spPr>
          <a:xfrm>
            <a:off x="6427945" y="6"/>
            <a:ext cx="11860055" cy="10286994"/>
          </a:xfrm>
          <a:custGeom>
            <a:avLst/>
            <a:gdLst/>
            <a:ahLst/>
            <a:cxnLst/>
            <a:rect l="l" t="t" r="r" b="b"/>
            <a:pathLst>
              <a:path w="11860055" h="10286994">
                <a:moveTo>
                  <a:pt x="0" y="0"/>
                </a:moveTo>
                <a:lnTo>
                  <a:pt x="11860055" y="0"/>
                </a:lnTo>
                <a:lnTo>
                  <a:pt x="11860055" y="10286994"/>
                </a:lnTo>
                <a:lnTo>
                  <a:pt x="0" y="102869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7" t="-857" r="-953" b="-413"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8" name="TextBox 8"/>
          <p:cNvSpPr txBox="1"/>
          <p:nvPr/>
        </p:nvSpPr>
        <p:spPr>
          <a:xfrm>
            <a:off x="-337891" y="2760979"/>
            <a:ext cx="6837423" cy="466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AF3E0"/>
                </a:solidFill>
                <a:latin typeface="Intro Rust"/>
              </a:rPr>
              <a:t>is there a Relationship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AF3E0"/>
                </a:solidFill>
                <a:latin typeface="Intro Rust"/>
              </a:rPr>
              <a:t>between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AF3E0"/>
                </a:solidFill>
                <a:latin typeface="Intro Rust"/>
              </a:rPr>
              <a:t>currency type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AF3E0"/>
                </a:solidFill>
                <a:latin typeface="Intro Rust"/>
              </a:rPr>
              <a:t>and fraud 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AF3E0"/>
                </a:solidFill>
                <a:latin typeface="Intro Rust"/>
              </a:rPr>
              <a:t>transactions?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0992" y="7868921"/>
            <a:ext cx="165965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AF3E0"/>
                </a:solidFill>
                <a:latin typeface="Intro Rust"/>
              </a:rPr>
              <a:t>YES!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75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803" y="72234"/>
            <a:ext cx="11966635" cy="10142532"/>
          </a:xfrm>
          <a:custGeom>
            <a:avLst/>
            <a:gdLst/>
            <a:ahLst/>
            <a:cxnLst/>
            <a:rect l="l" t="t" r="r" b="b"/>
            <a:pathLst>
              <a:path w="11966635" h="10142532">
                <a:moveTo>
                  <a:pt x="0" y="0"/>
                </a:moveTo>
                <a:lnTo>
                  <a:pt x="11966635" y="0"/>
                </a:lnTo>
                <a:lnTo>
                  <a:pt x="11966635" y="10142532"/>
                </a:lnTo>
                <a:lnTo>
                  <a:pt x="0" y="10142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>
            <a:off x="13940246" y="72234"/>
            <a:ext cx="2474471" cy="2539103"/>
          </a:xfrm>
          <a:custGeom>
            <a:avLst/>
            <a:gdLst/>
            <a:ahLst/>
            <a:cxnLst/>
            <a:rect l="l" t="t" r="r" b="b"/>
            <a:pathLst>
              <a:path w="2474471" h="2539103">
                <a:moveTo>
                  <a:pt x="0" y="0"/>
                </a:moveTo>
                <a:lnTo>
                  <a:pt x="2474471" y="0"/>
                </a:lnTo>
                <a:lnTo>
                  <a:pt x="2474471" y="2539103"/>
                </a:lnTo>
                <a:lnTo>
                  <a:pt x="0" y="253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TextBox 4"/>
          <p:cNvSpPr txBox="1"/>
          <p:nvPr/>
        </p:nvSpPr>
        <p:spPr>
          <a:xfrm>
            <a:off x="12153163" y="2506562"/>
            <a:ext cx="6048638" cy="752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8"/>
              </a:lnSpc>
              <a:spcBef>
                <a:spcPct val="0"/>
              </a:spcBef>
            </a:pPr>
            <a:r>
              <a:rPr lang="en-US" sz="4720">
                <a:solidFill>
                  <a:srgbClr val="F3F0EC"/>
                </a:solidFill>
                <a:latin typeface="Intro Rust"/>
              </a:rPr>
              <a:t>Total transactions categorized by currency involving foreign transactions and high-risk countries.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988340"/>
            <a:chOff x="0" y="0"/>
            <a:chExt cx="6186311" cy="13491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349142"/>
            </a:xfrm>
            <a:custGeom>
              <a:avLst/>
              <a:gdLst/>
              <a:ahLst/>
              <a:cxnLst/>
              <a:rect l="l" t="t" r="r" b="b"/>
              <a:pathLst>
                <a:path w="6186311" h="1349142">
                  <a:moveTo>
                    <a:pt x="0" y="0"/>
                  </a:moveTo>
                  <a:lnTo>
                    <a:pt x="6186311" y="0"/>
                  </a:lnTo>
                  <a:lnTo>
                    <a:pt x="6186311" y="1349142"/>
                  </a:lnTo>
                  <a:lnTo>
                    <a:pt x="0" y="1349142"/>
                  </a:lnTo>
                  <a:close/>
                </a:path>
              </a:pathLst>
            </a:custGeom>
            <a:solidFill>
              <a:srgbClr val="347571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274027" y="997162"/>
            <a:ext cx="11739946" cy="2245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F3F0EC"/>
                </a:solidFill>
                <a:latin typeface="Intro Rust"/>
              </a:rPr>
              <a:t>SAFETY NET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-3009659" y="797137"/>
            <a:ext cx="7315200" cy="2394065"/>
          </a:xfrm>
          <a:custGeom>
            <a:avLst/>
            <a:gdLst/>
            <a:ahLst/>
            <a:cxnLst/>
            <a:rect l="l" t="t" r="r" b="b"/>
            <a:pathLst>
              <a:path w="7315200" h="2394065">
                <a:moveTo>
                  <a:pt x="0" y="0"/>
                </a:moveTo>
                <a:lnTo>
                  <a:pt x="7315200" y="0"/>
                </a:lnTo>
                <a:lnTo>
                  <a:pt x="7315200" y="2394066"/>
                </a:lnTo>
                <a:lnTo>
                  <a:pt x="0" y="23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13601700" y="797137"/>
            <a:ext cx="7315200" cy="2394065"/>
          </a:xfrm>
          <a:custGeom>
            <a:avLst/>
            <a:gdLst/>
            <a:ahLst/>
            <a:cxnLst/>
            <a:rect l="l" t="t" r="r" b="b"/>
            <a:pathLst>
              <a:path w="7315200" h="2394065">
                <a:moveTo>
                  <a:pt x="0" y="0"/>
                </a:moveTo>
                <a:lnTo>
                  <a:pt x="7315200" y="0"/>
                </a:lnTo>
                <a:lnTo>
                  <a:pt x="7315200" y="2394066"/>
                </a:lnTo>
                <a:lnTo>
                  <a:pt x="0" y="239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7" name="Freeform 7"/>
          <p:cNvSpPr/>
          <p:nvPr/>
        </p:nvSpPr>
        <p:spPr>
          <a:xfrm>
            <a:off x="2207281" y="6486560"/>
            <a:ext cx="4196520" cy="3402996"/>
          </a:xfrm>
          <a:custGeom>
            <a:avLst/>
            <a:gdLst/>
            <a:ahLst/>
            <a:cxnLst/>
            <a:rect l="l" t="t" r="r" b="b"/>
            <a:pathLst>
              <a:path w="4196520" h="3402996">
                <a:moveTo>
                  <a:pt x="0" y="0"/>
                </a:moveTo>
                <a:lnTo>
                  <a:pt x="4196520" y="0"/>
                </a:lnTo>
                <a:lnTo>
                  <a:pt x="4196520" y="3402996"/>
                </a:lnTo>
                <a:lnTo>
                  <a:pt x="0" y="340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8" name="Freeform 8"/>
          <p:cNvSpPr/>
          <p:nvPr/>
        </p:nvSpPr>
        <p:spPr>
          <a:xfrm>
            <a:off x="12393823" y="6316041"/>
            <a:ext cx="3213062" cy="3744034"/>
          </a:xfrm>
          <a:custGeom>
            <a:avLst/>
            <a:gdLst/>
            <a:ahLst/>
            <a:cxnLst/>
            <a:rect l="l" t="t" r="r" b="b"/>
            <a:pathLst>
              <a:path w="3213062" h="3744034">
                <a:moveTo>
                  <a:pt x="0" y="0"/>
                </a:moveTo>
                <a:lnTo>
                  <a:pt x="3213062" y="0"/>
                </a:lnTo>
                <a:lnTo>
                  <a:pt x="3213062" y="3744034"/>
                </a:lnTo>
                <a:lnTo>
                  <a:pt x="0" y="3744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9" name="TextBox 9"/>
          <p:cNvSpPr txBox="1"/>
          <p:nvPr/>
        </p:nvSpPr>
        <p:spPr>
          <a:xfrm>
            <a:off x="2256381" y="5238750"/>
            <a:ext cx="4098320" cy="177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4734">
                <a:solidFill>
                  <a:srgbClr val="347571"/>
                </a:solidFill>
                <a:latin typeface="Intro Rust"/>
              </a:rPr>
              <a:t>WHAT IS A SAFETY NET?</a:t>
            </a:r>
          </a:p>
          <a:p>
            <a:pPr marL="0" lvl="0" indent="0" algn="ctr">
              <a:lnSpc>
                <a:spcPts val="4544"/>
              </a:lnSpc>
              <a:spcBef>
                <a:spcPct val="0"/>
              </a:spcBef>
            </a:pPr>
            <a:endParaRPr lang="en-US" sz="4734">
              <a:solidFill>
                <a:srgbClr val="347571"/>
              </a:solidFill>
              <a:latin typeface="Intro Rus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238642" y="5238750"/>
            <a:ext cx="4726117" cy="1775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4734">
                <a:solidFill>
                  <a:srgbClr val="347571"/>
                </a:solidFill>
                <a:latin typeface="Intro Rust"/>
              </a:rPr>
              <a:t>SIGNIFICANCE OF SAFETY NET</a:t>
            </a:r>
          </a:p>
          <a:p>
            <a:pPr marL="0" lvl="0" indent="0" algn="ctr">
              <a:lnSpc>
                <a:spcPts val="4544"/>
              </a:lnSpc>
              <a:spcBef>
                <a:spcPct val="0"/>
              </a:spcBef>
            </a:pPr>
            <a:endParaRPr lang="en-US" sz="4734">
              <a:solidFill>
                <a:srgbClr val="347571"/>
              </a:solidFill>
              <a:latin typeface="Intro Rus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80016" y="1028700"/>
            <a:ext cx="3972007" cy="3141496"/>
          </a:xfrm>
          <a:custGeom>
            <a:avLst/>
            <a:gdLst/>
            <a:ahLst/>
            <a:cxnLst/>
            <a:rect l="l" t="t" r="r" b="b"/>
            <a:pathLst>
              <a:path w="3972007" h="3141496">
                <a:moveTo>
                  <a:pt x="0" y="0"/>
                </a:moveTo>
                <a:lnTo>
                  <a:pt x="3972006" y="0"/>
                </a:lnTo>
                <a:lnTo>
                  <a:pt x="3972006" y="3141496"/>
                </a:lnTo>
                <a:lnTo>
                  <a:pt x="0" y="3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982167" cy="10287000"/>
          </a:xfrm>
          <a:custGeom>
            <a:avLst/>
            <a:gdLst/>
            <a:ahLst/>
            <a:cxnLst/>
            <a:rect l="l" t="t" r="r" b="b"/>
            <a:pathLst>
              <a:path w="12982167" h="10287000">
                <a:moveTo>
                  <a:pt x="0" y="0"/>
                </a:moveTo>
                <a:lnTo>
                  <a:pt x="12982167" y="0"/>
                </a:lnTo>
                <a:lnTo>
                  <a:pt x="129821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4" name="TextBox 4"/>
          <p:cNvSpPr txBox="1"/>
          <p:nvPr/>
        </p:nvSpPr>
        <p:spPr>
          <a:xfrm>
            <a:off x="13053563" y="5257800"/>
            <a:ext cx="5224912" cy="13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16"/>
              </a:lnSpc>
              <a:spcBef>
                <a:spcPct val="0"/>
              </a:spcBef>
            </a:pPr>
            <a:r>
              <a:rPr lang="en-US" sz="5434">
                <a:solidFill>
                  <a:srgbClr val="347571"/>
                </a:solidFill>
                <a:latin typeface="Intro Rust"/>
              </a:rPr>
              <a:t>SAFETY NET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411495"/>
            <a:chOff x="0" y="0"/>
            <a:chExt cx="6186311" cy="11540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154012"/>
            </a:xfrm>
            <a:custGeom>
              <a:avLst/>
              <a:gdLst/>
              <a:ahLst/>
              <a:cxnLst/>
              <a:rect l="l" t="t" r="r" b="b"/>
              <a:pathLst>
                <a:path w="6186311" h="1154012">
                  <a:moveTo>
                    <a:pt x="0" y="0"/>
                  </a:moveTo>
                  <a:lnTo>
                    <a:pt x="6186311" y="0"/>
                  </a:lnTo>
                  <a:lnTo>
                    <a:pt x="6186311" y="1154012"/>
                  </a:lnTo>
                  <a:lnTo>
                    <a:pt x="0" y="1154012"/>
                  </a:lnTo>
                  <a:close/>
                </a:path>
              </a:pathLst>
            </a:custGeom>
            <a:solidFill>
              <a:srgbClr val="347571"/>
            </a:solidFill>
          </p:spPr>
          <p:txBody>
            <a:bodyPr/>
            <a:lstStyle/>
            <a:p>
              <a:endParaRPr lang="en-HK"/>
            </a:p>
          </p:txBody>
        </p:sp>
      </p:grpSp>
      <p:sp>
        <p:nvSpPr>
          <p:cNvPr id="4" name="Freeform 4"/>
          <p:cNvSpPr/>
          <p:nvPr/>
        </p:nvSpPr>
        <p:spPr>
          <a:xfrm>
            <a:off x="20238" y="3411495"/>
            <a:ext cx="9144000" cy="5457042"/>
          </a:xfrm>
          <a:custGeom>
            <a:avLst/>
            <a:gdLst/>
            <a:ahLst/>
            <a:cxnLst/>
            <a:rect l="l" t="t" r="r" b="b"/>
            <a:pathLst>
              <a:path w="9144000" h="5457042">
                <a:moveTo>
                  <a:pt x="0" y="0"/>
                </a:moveTo>
                <a:lnTo>
                  <a:pt x="9144000" y="0"/>
                </a:lnTo>
                <a:lnTo>
                  <a:pt x="9144000" y="5457043"/>
                </a:lnTo>
                <a:lnTo>
                  <a:pt x="0" y="5457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5" name="Freeform 5"/>
          <p:cNvSpPr/>
          <p:nvPr/>
        </p:nvSpPr>
        <p:spPr>
          <a:xfrm>
            <a:off x="9164238" y="3411495"/>
            <a:ext cx="9123762" cy="5457042"/>
          </a:xfrm>
          <a:custGeom>
            <a:avLst/>
            <a:gdLst/>
            <a:ahLst/>
            <a:cxnLst/>
            <a:rect l="l" t="t" r="r" b="b"/>
            <a:pathLst>
              <a:path w="9123762" h="5457042">
                <a:moveTo>
                  <a:pt x="0" y="0"/>
                </a:moveTo>
                <a:lnTo>
                  <a:pt x="9123762" y="0"/>
                </a:lnTo>
                <a:lnTo>
                  <a:pt x="9123762" y="5457043"/>
                </a:lnTo>
                <a:lnTo>
                  <a:pt x="0" y="5457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6" name="Freeform 6"/>
          <p:cNvSpPr/>
          <p:nvPr/>
        </p:nvSpPr>
        <p:spPr>
          <a:xfrm>
            <a:off x="16833484" y="0"/>
            <a:ext cx="1418462" cy="1418462"/>
          </a:xfrm>
          <a:custGeom>
            <a:avLst/>
            <a:gdLst/>
            <a:ahLst/>
            <a:cxnLst/>
            <a:rect l="l" t="t" r="r" b="b"/>
            <a:pathLst>
              <a:path w="1418462" h="1418462">
                <a:moveTo>
                  <a:pt x="0" y="0"/>
                </a:moveTo>
                <a:lnTo>
                  <a:pt x="1418462" y="0"/>
                </a:lnTo>
                <a:lnTo>
                  <a:pt x="1418462" y="1418462"/>
                </a:lnTo>
                <a:lnTo>
                  <a:pt x="0" y="1418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7" name="TextBox 7"/>
          <p:cNvSpPr txBox="1"/>
          <p:nvPr/>
        </p:nvSpPr>
        <p:spPr>
          <a:xfrm>
            <a:off x="4096245" y="-14654"/>
            <a:ext cx="814454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FAF3E0"/>
                </a:solidFill>
                <a:latin typeface="Intro Rust"/>
              </a:rPr>
              <a:t>is the safety net working?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361312"/>
            <a:ext cx="70354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AF3E0"/>
                </a:solidFill>
                <a:latin typeface="Canva Sans Bold"/>
              </a:rPr>
              <a:t>Declined: Yes --&gt; Negative relation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1875027"/>
            <a:ext cx="4127897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Potential reasons: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Partial Effectiveness</a:t>
            </a: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False Positives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4238" y="1890786"/>
            <a:ext cx="408778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Potential reasons: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Time Trends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AF3E0"/>
                </a:solidFill>
                <a:latin typeface="Canva Sans"/>
              </a:rPr>
              <a:t>Transaction Amount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4238" y="1361312"/>
            <a:ext cx="781503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AF3E0"/>
                </a:solidFill>
                <a:latin typeface="Canva Sans Bold"/>
              </a:rPr>
              <a:t>Declined: No --&gt; No relation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6316" y="9173338"/>
            <a:ext cx="13955844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Intro Rust"/>
              </a:rPr>
              <a:t>conclusion: seems to for small frauds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0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58175" y="0"/>
            <a:ext cx="10029825" cy="10287000"/>
          </a:xfrm>
          <a:custGeom>
            <a:avLst/>
            <a:gdLst/>
            <a:ahLst/>
            <a:cxnLst/>
            <a:rect l="l" t="t" r="r" b="b"/>
            <a:pathLst>
              <a:path w="10029825" h="10287000">
                <a:moveTo>
                  <a:pt x="0" y="0"/>
                </a:moveTo>
                <a:lnTo>
                  <a:pt x="10029825" y="0"/>
                </a:lnTo>
                <a:lnTo>
                  <a:pt x="100298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HK"/>
          </a:p>
        </p:txBody>
      </p:sp>
      <p:sp>
        <p:nvSpPr>
          <p:cNvPr id="3" name="TextBox 3"/>
          <p:cNvSpPr txBox="1"/>
          <p:nvPr/>
        </p:nvSpPr>
        <p:spPr>
          <a:xfrm>
            <a:off x="1028700" y="2422605"/>
            <a:ext cx="6669463" cy="525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347571"/>
                </a:solidFill>
                <a:latin typeface="League Spartan"/>
              </a:rPr>
              <a:t>Questions and Answers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Custom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League Spartan</vt:lpstr>
      <vt:lpstr>Intro Rust</vt:lpstr>
      <vt:lpstr>Canva Sans</vt:lpstr>
      <vt:lpstr>Canva Sans Bold</vt:lpstr>
      <vt:lpstr>Cooper Hewitt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MA2830 7.1 Fraud Detection</dc:title>
  <cp:lastModifiedBy>Punit Rajesh Shah</cp:lastModifiedBy>
  <cp:revision>2</cp:revision>
  <dcterms:created xsi:type="dcterms:W3CDTF">2006-08-16T00:00:00Z</dcterms:created>
  <dcterms:modified xsi:type="dcterms:W3CDTF">2025-02-21T09:11:06Z</dcterms:modified>
  <dc:identifier>DAF3bEpbGrE</dc:identifier>
</cp:coreProperties>
</file>